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attern Selection Card" id="{8F9927BA-B033-4234-81CD-995FD28A14FA}">
          <p14:sldIdLst>
            <p14:sldId id="25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ns0:sld xmlns:ns0="http://schemas.openxmlformats.org/presentationml/2006/main" xmlns:ns1="http://schemas.openxmlformats.org/drawingml/2006/main">
  <ns0:cSld>
    <ns0:bg>
      <ns0:bgPr>
        <ns1:solidFill>
          <ns1:srgbClr val="0A1628"/>
        </ns1:solidFill>
        <ns1:effectLst/>
      </ns0:bgPr>
    </ns0:bg>
    <ns0:spTree>
      <ns0:nvGrpSpPr>
        <ns0:cNvPr id="1" name=""/>
        <ns0:cNvGrpSpPr/>
        <ns0:nvPr/>
      </ns0:nvGrpSpPr>
      <ns0:grpSpPr/>
      <ns0:sp>
        <ns0:nvSpPr>
          <ns0:cNvPr id="2" name="TextBox 1"/>
          <ns0:cNvSpPr txBox="1"/>
          <ns0:nvPr/>
        </ns0:nvSpPr>
        <ns0:spPr>
          <ns1:xfrm>
            <ns1:off x="502920" y="256032"/>
            <ns1:ext cx="1115568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>
              <ns1:defRPr sz="2400" b="1">
                <ns1:solidFill>
                  <ns1:srgbClr val="FFFFFF"/>
                </ns1:solidFill>
                <ns1:latin typeface="Microsoft YaHei"/>
              </ns1:defRPr>
            </ns1:pPr>
            <ns1:r>
              <ns1:t>Pattern Selection Card</ns1:t>
            </ns1:r>
          </ns1:p>
        </ns0:txBody>
      </ns0:sp>
      <ns0:sp>
        <ns0:nvSpPr>
          <ns0:cNvPr id="3" name="TextBox 2"/>
          <ns0:cNvSpPr txBox="1"/>
          <ns0:nvPr/>
        </ns0:nvSpPr>
        <ns0:spPr>
          <ns1:xfrm>
            <ns1:off x="502920" y="777240"/>
            <ns1:ext cx="11155680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>
              <ns1:defRPr sz="1300" b="0">
                <ns1:solidFill>
                  <ns1:srgbClr val="C7D4E8"/>
                </ns1:solidFill>
                <ns1:latin typeface="Microsoft YaHei"/>
              </ns1:defRPr>
            </ns1:pPr>
            <ns1:r>
              <ns1:t>场景 → 认知需求 → 拓扑 → 模式 → Tradeoff → 架构草图</ns1:t>
            </ns1:r>
          </ns1:p>
        </ns0:txBody>
      </ns0:sp>
      <ns0:sp>
        <ns0:nvSpPr>
          <ns0:cNvPr id="4" name="TextBox 3"/>
          <ns0:cNvSpPr txBox="1"/>
          <ns0:nvPr/>
        </ns0:nvSpPr>
        <ns0:spPr>
          <ns1:xfrm>
            <ns1:off x="11201400" y="6473952"/>
            <ns1:ext cx="548640" cy="274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r">
              <ns1:defRPr sz="1000" b="0">
                <ns1:solidFill>
                  <ns1:srgbClr val="6B7A90"/>
                </ns1:solidFill>
                <ns1:latin typeface="Microsoft YaHei"/>
              </ns1:defRPr>
            </ns1:pPr>
            <ns1:r>
              <ns1:t>1</ns1:t>
            </ns1:r>
          </ns1:p>
        </ns0:txBody>
      </ns0:sp>
      <ns0:sp>
        <ns0:nvSpPr>
          <ns0:cNvPr id="5" name="Rectangle 4"/>
          <ns0:cNvSpPr/>
          <ns0:nvPr/>
        </ns0:nvSpPr>
        <ns0:spPr>
          <ns1:xfrm>
            <ns1:off x="594360" y="1143000"/>
            <ns1:ext cx="3246120" cy="1691640"/>
          </ns1:xfrm>
          <ns1:prstGeom prst="rect">
            <ns1:avLst/>
          </ns1:prstGeom>
          <ns1:solidFill>
            <ns1:srgbClr val="14233D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6" name="TextBox 5"/>
          <ns0:cNvSpPr txBox="1"/>
          <ns0:nvPr/>
        </ns0:nvSpPr>
        <ns0:spPr>
          <ns1:xfrm>
            <ns1:off x="758952" y="1252728"/>
            <ns1:ext cx="2916936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>
              <ns1:defRPr sz="1300" b="1">
                <ns1:solidFill>
                  <ns1:srgbClr val="00D4FF"/>
                </ns1:solidFill>
                <ns1:latin typeface="Microsoft YaHei"/>
              </ns1:defRPr>
            </ns1:pPr>
            <ns1:r>
              <ns1:t>01 场景边界</ns1:t>
            </ns1:r>
          </ns1:p>
        </ns0:txBody>
      </ns0:sp>
      <ns0:sp>
        <ns0:nvSpPr>
          <ns0:cNvPr id="7" name="TextBox 6"/>
          <ns0:cNvSpPr txBox="1"/>
          <ns0:nvPr/>
        </ns0:nvSpPr>
        <ns0:spPr>
          <ns1:xfrm>
            <ns1:off x="795528" y="1645920"/>
            <ns1:ext cx="2834640" cy="9601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>
              <ns1:defRPr sz="1250" b="0">
                <ns1:solidFill>
                  <ns1:srgbClr val="FFFFFF"/>
                </ns1:solidFill>
                <ns1:latin typeface="Consolas"/>
              </ns1:defRPr>
            </ns1:pPr>
            <ns1:r>
              <ns1:t>输入:</ns1:t>
            </ns1:r>
            <ns1:br/>
            <ns1:r>
              <ns1:t>输出:</ns1:t>
            </ns1:r>
            <ns1:br/>
            <ns1:r>
              <ns1:t>权限:</ns1:t>
            </ns1:r>
            <ns1:br/>
            <ns1:r>
              <ns1:t>失败模式:</ns1:t>
            </ns1:r>
          </ns1:p>
        </ns0:txBody>
      </ns0:sp>
      <ns0:sp>
        <ns0:nvSpPr>
          <ns0:cNvPr id="8" name="Rectangle 7"/>
          <ns0:cNvSpPr/>
          <ns0:nvPr/>
        </ns0:nvSpPr>
        <ns0:spPr>
          <ns1:xfrm>
            <ns1:off x="4160520" y="1143000"/>
            <ns1:ext cx="3246120" cy="1691640"/>
          </ns1:xfrm>
          <ns1:prstGeom prst="rect">
            <ns1:avLst/>
          </ns1:prstGeom>
          <ns1:solidFill>
            <ns1:srgbClr val="14233D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9" name="TextBox 8"/>
          <ns0:cNvSpPr txBox="1"/>
          <ns0:nvPr/>
        </ns0:nvSpPr>
        <ns0:spPr>
          <ns1:xfrm>
            <ns1:off x="4325112" y="1252728"/>
            <ns1:ext cx="2916936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>
              <ns1:defRPr sz="1300" b="1">
                <ns1:solidFill>
                  <ns1:srgbClr val="9B7DFF"/>
                </ns1:solidFill>
                <ns1:latin typeface="Microsoft YaHei"/>
              </ns1:defRPr>
            </ns1:pPr>
            <ns1:r>
              <ns1:t>02 认知需求</ns1:t>
            </ns1:r>
          </ns1:p>
        </ns0:txBody>
      </ns0:sp>
      <ns0:sp>
        <ns0:nvSpPr>
          <ns0:cNvPr id="10" name="TextBox 9"/>
          <ns0:cNvSpPr txBox="1"/>
          <ns0:nvPr/>
        </ns0:nvSpPr>
        <ns0:spPr>
          <ns1:xfrm>
            <ns1:off x="4361688" y="1645920"/>
            <ns1:ext cx="2834640" cy="9601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>
              <ns1:defRPr sz="1250" b="0">
                <ns1:solidFill>
                  <ns1:srgbClr val="FFFFFF"/>
                </ns1:solidFill>
                <ns1:latin typeface="Consolas"/>
              </ns1:defRPr>
            </ns1:pPr>
            <ns1:r>
              <ns1:t>感知 / 记忆 / 推理 / 行动</ns1:t>
            </ns1:r>
            <ns1:br/>
            <ns1:r>
              <ns1:t>反思 / 协作 / 治理</ns1:t>
            </ns1:r>
            <ns1:br/>
            <ns1:r>
              <ns1:t>最关键 2-3 个:</ns1:t>
            </ns1:r>
          </ns1:p>
        </ns0:txBody>
      </ns0:sp>
      <ns0:sp>
        <ns0:nvSpPr>
          <ns0:cNvPr id="11" name="Rectangle 10"/>
          <ns0:cNvSpPr/>
          <ns0:nvPr/>
        </ns0:nvSpPr>
        <ns0:spPr>
          <ns1:xfrm>
            <ns1:off x="7726679" y="1143000"/>
            <ns1:ext cx="3246120" cy="1691640"/>
          </ns1:xfrm>
          <ns1:prstGeom prst="rect">
            <ns1:avLst/>
          </ns1:prstGeom>
          <ns1:solidFill>
            <ns1:srgbClr val="14233D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2" name="TextBox 11"/>
          <ns0:cNvSpPr txBox="1"/>
          <ns0:nvPr/>
        </ns0:nvSpPr>
        <ns0:spPr>
          <ns1:xfrm>
            <ns1:off x="7891271" y="1252728"/>
            <ns1:ext cx="2916936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>
              <ns1:defRPr sz="1300" b="1">
                <ns1:solidFill>
                  <ns1:srgbClr val="FF9F1C"/>
                </ns1:solidFill>
                <ns1:latin typeface="Microsoft YaHei"/>
              </ns1:defRPr>
            </ns1:pPr>
            <ns1:r>
              <ns1:t>03 执行拓扑</ns1:t>
            </ns1:r>
          </ns1:p>
        </ns0:txBody>
      </ns0:sp>
      <ns0:sp>
        <ns0:nvSpPr>
          <ns0:cNvPr id="13" name="TextBox 12"/>
          <ns0:cNvSpPr txBox="1"/>
          <ns0:nvPr/>
        </ns0:nvSpPr>
        <ns0:spPr>
          <ns1:xfrm>
            <ns1:off x="7927848" y="1645920"/>
            <ns1:ext cx="2834640" cy="9601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>
              <ns1:defRPr sz="1250" b="0">
                <ns1:solidFill>
                  <ns1:srgbClr val="FFFFFF"/>
                </ns1:solidFill>
                <ns1:latin typeface="Consolas"/>
              </ns1:defRPr>
            </ns1:pPr>
            <ns1:r>
              <ns1:t>Chain / Route / Parallel</ns1:t>
            </ns1:r>
            <ns1:br/>
            <ns1:r>
              <ns1:t>Loop / Hierarchy / Orchestrate</ns1:t>
            </ns1:r>
            <ns1:br/>
            <ns1:r>
              <ns1:t>选择理由:</ns1:t>
            </ns1:r>
          </ns1:p>
        </ns0:txBody>
      </ns0:sp>
      <ns0:sp>
        <ns0:nvSpPr>
          <ns0:cNvPr id="14" name="Rectangle 13"/>
          <ns0:cNvSpPr/>
          <ns0:nvPr/>
        </ns0:nvSpPr>
        <ns0:spPr>
          <ns1:xfrm>
            <ns1:off x="594360" y="3200400"/>
            <ns1:ext cx="3246120" cy="1691640"/>
          </ns1:xfrm>
          <ns1:prstGeom prst="rect">
            <ns1:avLst/>
          </ns1:prstGeom>
          <ns1:solidFill>
            <ns1:srgbClr val="14233D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5" name="TextBox 14"/>
          <ns0:cNvSpPr txBox="1"/>
          <ns0:nvPr/>
        </ns0:nvSpPr>
        <ns0:spPr>
          <ns1:xfrm>
            <ns1:off x="758952" y="3310128"/>
            <ns1:ext cx="2916936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>
              <ns1:defRPr sz="1300" b="1">
                <ns1:solidFill>
                  <ns1:srgbClr val="2ECC71"/>
                </ns1:solidFill>
                <ns1:latin typeface="Microsoft YaHei"/>
              </ns1:defRPr>
            </ns1:pPr>
            <ns1:r>
              <ns1:t>04 候选模式</ns1:t>
            </ns1:r>
          </ns1:p>
        </ns0:txBody>
      </ns0:sp>
      <ns0:sp>
        <ns0:nvSpPr>
          <ns0:cNvPr id="16" name="TextBox 15"/>
          <ns0:cNvSpPr txBox="1"/>
          <ns0:nvPr/>
        </ns0:nvSpPr>
        <ns0:spPr>
          <ns1:xfrm>
            <ns1:off x="795528" y="3703320"/>
            <ns1:ext cx="2834640" cy="9601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>
              <ns1:defRPr sz="1250" b="0">
                <ns1:solidFill>
                  <ns1:srgbClr val="FFFFFF"/>
                </ns1:solidFill>
                <ns1:latin typeface="Consolas"/>
              </ns1:defRPr>
            </ns1:pPr>
            <ns1:r>
              <ns1:t>模式 1:</ns1:t>
            </ns1:r>
            <ns1:br/>
            <ns1:r>
              <ns1:t>模式 2:</ns1:t>
            </ns1:r>
            <ns1:br/>
            <ns1:r>
              <ns1:t>模式 3:</ns1:t>
            </ns1:r>
            <ns1:br/>
            <ns1:r>
              <ns1:t>组合理由:</ns1:t>
            </ns1:r>
          </ns1:p>
        </ns0:txBody>
      </ns0:sp>
      <ns0:sp>
        <ns0:nvSpPr>
          <ns0:cNvPr id="17" name="Rectangle 16"/>
          <ns0:cNvSpPr/>
          <ns0:nvPr/>
        </ns0:nvSpPr>
        <ns0:spPr>
          <ns1:xfrm>
            <ns1:off x="4160520" y="3200400"/>
            <ns1:ext cx="3246120" cy="1691640"/>
          </ns1:xfrm>
          <ns1:prstGeom prst="rect">
            <ns1:avLst/>
          </ns1:prstGeom>
          <ns1:solidFill>
            <ns1:srgbClr val="14233D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8" name="TextBox 17"/>
          <ns0:cNvSpPr txBox="1"/>
          <ns0:nvPr/>
        </ns0:nvSpPr>
        <ns0:spPr>
          <ns1:xfrm>
            <ns1:off x="4325112" y="3310128"/>
            <ns1:ext cx="2916936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>
              <ns1:defRPr sz="1300" b="1">
                <ns1:solidFill>
                  <ns1:srgbClr val="FFD700"/>
                </ns1:solidFill>
                <ns1:latin typeface="Microsoft YaHei"/>
              </ns1:defRPr>
            </ns1:pPr>
            <ns1:r>
              <ns1:t>05 Tradeoff</ns1:t>
            </ns1:r>
          </ns1:p>
        </ns0:txBody>
      </ns0:sp>
      <ns0:sp>
        <ns0:nvSpPr>
          <ns0:cNvPr id="19" name="TextBox 18"/>
          <ns0:cNvSpPr txBox="1"/>
          <ns0:nvPr/>
        </ns0:nvSpPr>
        <ns0:spPr>
          <ns1:xfrm>
            <ns1:off x="4361688" y="3703320"/>
            <ns1:ext cx="2834640" cy="9601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>
              <ns1:defRPr sz="1250" b="0">
                <ns1:solidFill>
                  <ns1:srgbClr val="FFFFFF"/>
                </ns1:solidFill>
                <ns1:latin typeface="Consolas"/>
              </ns1:defRPr>
            </ns1:pPr>
            <ns1:r>
              <ns1:t>安全 vs 效率:</ns1:t>
            </ns1:r>
            <ns1:br/>
            <ns1:r>
              <ns1:t>准确率 vs 成本:</ns1:t>
            </ns1:r>
            <ns1:br/>
            <ns1:r>
              <ns1:t>简单 vs 强大:</ns1:t>
            </ns1:r>
          </ns1:p>
        </ns0:txBody>
      </ns0:sp>
      <ns0:sp>
        <ns0:nvSpPr>
          <ns0:cNvPr id="20" name="Rectangle 19"/>
          <ns0:cNvSpPr/>
          <ns0:nvPr/>
        </ns0:nvSpPr>
        <ns0:spPr>
          <ns1:xfrm>
            <ns1:off x="7726679" y="3200400"/>
            <ns1:ext cx="3246120" cy="1691640"/>
          </ns1:xfrm>
          <ns1:prstGeom prst="rect">
            <ns1:avLst/>
          </ns1:prstGeom>
          <ns1:solidFill>
            <ns1:srgbClr val="14233D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1" name="TextBox 20"/>
          <ns0:cNvSpPr txBox="1"/>
          <ns0:nvPr/>
        </ns0:nvSpPr>
        <ns0:spPr>
          <ns1:xfrm>
            <ns1:off x="7891271" y="3310128"/>
            <ns1:ext cx="2916936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>
              <ns1:defRPr sz="1300" b="1">
                <ns1:solidFill>
                  <ns1:srgbClr val="E74C3C"/>
                </ns1:solidFill>
                <ns1:latin typeface="Microsoft YaHei"/>
              </ns1:defRPr>
            </ns1:pPr>
            <ns1:r>
              <ns1:t>06 架构草图</ns1:t>
            </ns1:r>
          </ns1:p>
        </ns0:txBody>
      </ns0:sp>
      <ns0:sp>
        <ns0:nvSpPr>
          <ns0:cNvPr id="22" name="TextBox 21"/>
          <ns0:cNvSpPr txBox="1"/>
          <ns0:nvPr/>
        </ns0:nvSpPr>
        <ns0:spPr>
          <ns1:xfrm>
            <ns1:off x="7927848" y="3703320"/>
            <ns1:ext cx="2834640" cy="9601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>
              <ns1:defRPr sz="1250" b="0">
                <ns1:solidFill>
                  <ns1:srgbClr val="FFFFFF"/>
                </ns1:solidFill>
                <ns1:latin typeface="Consolas"/>
              </ns1:defRPr>
            </ns1:pPr>
            <ns1:r>
              <ns1:t>画出主要数据流、质量门、人工介入点和观测点</ns1:t>
            </ns1:r>
          </ns1:p>
        </ns0:txBody>
      </ns0:sp>
      <ns0:sp>
        <ns0:nvSpPr>
          <ns0:cNvPr id="23" name="Rectangle 22"/>
          <ns0:cNvSpPr/>
          <ns0:nvPr/>
        </ns0:nvSpPr>
        <ns0:spPr>
          <ns1:xfrm>
            <ns1:off x="594360" y="5486400"/>
            <ns1:ext cx="11018520" cy="566928"/>
          </ns1:xfrm>
          <ns1:prstGeom prst="rect">
            <ns1:avLst/>
          </ns1:prstGeom>
          <ns1:solidFill>
            <ns1:srgbClr val="07101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4" name="TextBox 23"/>
          <ns0:cNvSpPr txBox="1"/>
          <ns0:nvPr/>
        </ns0:nvSpPr>
        <ns0:spPr>
          <ns1:xfrm>
            <ns1:off x="758952" y="5596128"/>
            <ns1:ext cx="10689336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>
              <ns1:defRPr sz="1300" b="1">
                <ns1:solidFill>
                  <ns1:srgbClr val="00D4FF"/>
                </ns1:solidFill>
                <ns1:latin typeface="Microsoft YaHei"/>
              </ns1:defRPr>
            </ns1:pPr>
            <ns1:r>
              <ns1:t>一句判断</ns1:t>
            </ns1:r>
          </ns1:p>
        </ns0:txBody>
      </ns0:sp>
      <ns0:sp>
        <ns0:nvSpPr>
          <ns0:cNvPr id="25" name="TextBox 24"/>
          <ns0:cNvSpPr txBox="1"/>
          <ns0:nvPr/>
        </ns0:nvSpPr>
        <ns0:spPr>
          <ns1:xfrm>
            <ns1:off x="822960" y="5650992"/>
            <ns1:ext cx="10561320" cy="20116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>
              <ns1:defRPr sz="1300" b="0">
                <ns1:solidFill>
                  <ns1:srgbClr val="FFFFFF"/>
                </ns1:solidFill>
                <ns1:latin typeface="Microsoft YaHei"/>
              </ns1:defRPr>
            </ns1:pPr>
            <ns1:r>
              <ns1:t>一个好模式组合, 应该能解释: 为什么这样设计、哪里会失败、失败后如何观测和收束。</ns1:t>
            </ns1:r>
          </ns1:p>
        </ns0:txBody>
      </ns0:sp>
    </ns0:spTree>
  </ns0:cSld>
  <ns0:clrMapOvr>
    <ns1:masterClrMapping/>
  </ns0:clrMapOvr>
</ns0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ADPS 模式选型卡</dc:title>
  <dc:subject/>
  <dc:creator>ADPS</dc:creator>
  <cp:keywords/>
  <dc:description>用于记录场景边界、认知需求、执行拓扑、候选模式、取舍与架构草图的一页式可编辑方法卡。</dc:description>
  <cp:lastModifiedBy>ADPS</cp:lastModifiedBy>
  <cp:revision>1</cp:revision>
  <dcterms:created xsi:type="dcterms:W3CDTF">2026-09-03T00:00:00Z</dcterms:created>
  <dcterms:modified xsi:type="dcterms:W3CDTF">2026-09-03T00:00:00Z</dcterms:modified>
  <cp:category/>
</cp:coreProperties>
</file>