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attern Selection Card" id="{8F9927BA-B033-4234-81CD-995FD28A14FA}">
          <p14:sldIdLst>
            <p14:sldId id="25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ns0:sld xmlns:ns0="http://schemas.openxmlformats.org/presentationml/2006/main" xmlns:ns1="http://schemas.openxmlformats.org/drawingml/2006/main">
  <ns0:cSld>
    <ns0:bg>
      <ns0:bgPr>
        <ns1:solidFill>
          <ns1:srgbClr val="0A1628"/>
        </ns1:solidFill>
        <ns1:effectLst/>
      </ns0:bgPr>
    </ns0:bg>
    <ns0:spTree>
      <ns0:nvGrpSpPr>
        <ns0:cNvPr id="1" name=""/>
        <ns0:cNvGrpSpPr/>
        <ns0:nvPr/>
      </ns0:nvGrpSpPr>
      <ns0:grpSpPr/>
      <ns0:sp>
        <ns0:nvSpPr>
          <ns0:cNvPr id="2" name="TextBox 1"/>
          <ns0:cNvSpPr txBox="1"/>
          <ns0:nvPr/>
        </ns0:nvSpPr>
        <ns0:spPr>
          <ns1:xfrm>
            <ns1:off x="502920" y="256032"/>
            <ns1:ext cx="11155680" cy="4572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>
              <ns1:defRPr sz="2400" b="1">
                <ns1:solidFill>
                  <ns1:srgbClr val="FFFFFF"/>
                </ns1:solidFill>
                <ns1:latin typeface="Microsoft YaHei"/>
              </ns1:defRPr>
            </ns1:pPr>
            <ns1:r>
              <ns1:t>Pattern Selection Card</ns1:t>
            </ns1:r>
          </ns1:p>
        </ns0:txBody>
      </ns0:sp>
      <ns0:sp>
        <ns0:nvSpPr>
          <ns0:cNvPr id="3" name="TextBox 2"/>
          <ns0:cNvSpPr txBox="1"/>
          <ns0:nvPr/>
        </ns0:nvSpPr>
        <ns0:spPr>
          <ns1:xfrm>
            <ns1:off x="502920" y="777240"/>
            <ns1:ext cx="11155680" cy="320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>
              <ns1:defRPr sz="1300" b="0">
                <ns1:solidFill>
                  <ns1:srgbClr val="C7D4E8"/>
                </ns1:solidFill>
                <ns1:latin typeface="Microsoft YaHei"/>
              </ns1:defRPr>
            </ns1:pPr>
            <ns1:r>
              <ns1:t>Scenario → Cognitive needs → Topology → Patterns → Tradeoffs → Architecture sketch</ns1:t>
            </ns1:r>
          </ns1:p>
        </ns0:txBody>
      </ns0:sp>
      <ns0:sp>
        <ns0:nvSpPr>
          <ns0:cNvPr id="4" name="TextBox 3"/>
          <ns0:cNvSpPr txBox="1"/>
          <ns0:nvPr/>
        </ns0:nvSpPr>
        <ns0:spPr>
          <ns1:xfrm>
            <ns1:off x="11201400" y="6473952"/>
            <ns1:ext cx="548640" cy="2743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r">
              <ns1:defRPr sz="1000" b="0">
                <ns1:solidFill>
                  <ns1:srgbClr val="6B7A90"/>
                </ns1:solidFill>
                <ns1:latin typeface="Microsoft YaHei"/>
              </ns1:defRPr>
            </ns1:pPr>
            <ns1:r>
              <ns1:t>1</ns1:t>
            </ns1:r>
          </ns1:p>
        </ns0:txBody>
      </ns0:sp>
      <ns0:sp>
        <ns0:nvSpPr>
          <ns0:cNvPr id="5" name="Rectangle 4"/>
          <ns0:cNvSpPr/>
          <ns0:nvPr/>
        </ns0:nvSpPr>
        <ns0:spPr>
          <ns1:xfrm>
            <ns1:off x="594360" y="1143000"/>
            <ns1:ext cx="3246120" cy="1691640"/>
          </ns1:xfrm>
          <ns1:prstGeom prst="rect">
            <ns1:avLst/>
          </ns1:prstGeom>
          <ns1:solidFill>
            <ns1:srgbClr val="14233D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6" name="TextBox 5"/>
          <ns0:cNvSpPr txBox="1"/>
          <ns0:nvPr/>
        </ns0:nvSpPr>
        <ns0:spPr>
          <ns1:xfrm>
            <ns1:off x="758952" y="1252728"/>
            <ns1:ext cx="2916936" cy="320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>
              <ns1:defRPr sz="1300" b="1">
                <ns1:solidFill>
                  <ns1:srgbClr val="00D4FF"/>
                </ns1:solidFill>
                <ns1:latin typeface="Microsoft YaHei"/>
              </ns1:defRPr>
            </ns1:pPr>
            <ns1:r>
              <ns1:t>01 Scenario boundary</ns1:t>
            </ns1:r>
          </ns1:p>
        </ns0:txBody>
      </ns0:sp>
      <ns0:sp>
        <ns0:nvSpPr>
          <ns0:cNvPr id="7" name="TextBox 6"/>
          <ns0:cNvSpPr txBox="1"/>
          <ns0:nvPr/>
        </ns0:nvSpPr>
        <ns0:spPr>
          <ns1:xfrm>
            <ns1:off x="795528" y="1645920"/>
            <ns1:ext cx="2834640" cy="9601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>
              <ns1:defRPr sz="1250" b="0">
                <ns1:solidFill>
                  <ns1:srgbClr val="FFFFFF"/>
                </ns1:solidFill>
                <ns1:latin typeface="Consolas"/>
              </ns1:defRPr>
            </ns1:pPr>
            <ns1:r>
              <ns1:t>Input:</ns1:t>
            </ns1:r>
            <ns1:br/>
            <ns1:r>
              <ns1:t>Output:</ns1:t>
            </ns1:r>
            <ns1:br/>
            <ns1:r>
              <ns1:t>Authority:</ns1:t>
            </ns1:r>
            <ns1:br/>
            <ns1:r>
              <ns1:t>Failure modes:</ns1:t>
            </ns1:r>
          </ns1:p>
        </ns0:txBody>
      </ns0:sp>
      <ns0:sp>
        <ns0:nvSpPr>
          <ns0:cNvPr id="8" name="Rectangle 7"/>
          <ns0:cNvSpPr/>
          <ns0:nvPr/>
        </ns0:nvSpPr>
        <ns0:spPr>
          <ns1:xfrm>
            <ns1:off x="4160520" y="1143000"/>
            <ns1:ext cx="3246120" cy="1691640"/>
          </ns1:xfrm>
          <ns1:prstGeom prst="rect">
            <ns1:avLst/>
          </ns1:prstGeom>
          <ns1:solidFill>
            <ns1:srgbClr val="14233D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9" name="TextBox 8"/>
          <ns0:cNvSpPr txBox="1"/>
          <ns0:nvPr/>
        </ns0:nvSpPr>
        <ns0:spPr>
          <ns1:xfrm>
            <ns1:off x="4325112" y="1252728"/>
            <ns1:ext cx="2916936" cy="320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>
              <ns1:defRPr sz="1300" b="1">
                <ns1:solidFill>
                  <ns1:srgbClr val="9B7DFF"/>
                </ns1:solidFill>
                <ns1:latin typeface="Microsoft YaHei"/>
              </ns1:defRPr>
            </ns1:pPr>
            <ns1:r>
              <ns1:t>02 Cognitive needs</ns1:t>
            </ns1:r>
          </ns1:p>
        </ns0:txBody>
      </ns0:sp>
      <ns0:sp>
        <ns0:nvSpPr>
          <ns0:cNvPr id="10" name="TextBox 9"/>
          <ns0:cNvSpPr txBox="1"/>
          <ns0:nvPr/>
        </ns0:nvSpPr>
        <ns0:spPr>
          <ns1:xfrm>
            <ns1:off x="4361688" y="1645920"/>
            <ns1:ext cx="2834640" cy="9601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>
              <ns1:defRPr sz="1250" b="0">
                <ns1:solidFill>
                  <ns1:srgbClr val="FFFFFF"/>
                </ns1:solidFill>
                <ns1:latin typeface="Consolas"/>
              </ns1:defRPr>
            </ns1:pPr>
            <ns1:r>
              <ns1:t>Perception / Memory / Reasoning / Action</ns1:t>
            </ns1:r>
            <ns1:br/>
            <ns1:r>
              <ns1:t>Reflection / Collaboration / Governance</ns1:t>
            </ns1:r>
            <ns1:br/>
            <ns1:r>
              <ns1:t>Critical 2–3:</ns1:t>
            </ns1:r>
          </ns1:p>
        </ns0:txBody>
      </ns0:sp>
      <ns0:sp>
        <ns0:nvSpPr>
          <ns0:cNvPr id="11" name="Rectangle 10"/>
          <ns0:cNvSpPr/>
          <ns0:nvPr/>
        </ns0:nvSpPr>
        <ns0:spPr>
          <ns1:xfrm>
            <ns1:off x="7726679" y="1143000"/>
            <ns1:ext cx="3246120" cy="1691640"/>
          </ns1:xfrm>
          <ns1:prstGeom prst="rect">
            <ns1:avLst/>
          </ns1:prstGeom>
          <ns1:solidFill>
            <ns1:srgbClr val="14233D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2" name="TextBox 11"/>
          <ns0:cNvSpPr txBox="1"/>
          <ns0:nvPr/>
        </ns0:nvSpPr>
        <ns0:spPr>
          <ns1:xfrm>
            <ns1:off x="7891271" y="1252728"/>
            <ns1:ext cx="2916936" cy="320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>
              <ns1:defRPr sz="1300" b="1">
                <ns1:solidFill>
                  <ns1:srgbClr val="FF9F1C"/>
                </ns1:solidFill>
                <ns1:latin typeface="Microsoft YaHei"/>
              </ns1:defRPr>
            </ns1:pPr>
            <ns1:r>
              <ns1:t>03 Execution topology</ns1:t>
            </ns1:r>
          </ns1:p>
        </ns0:txBody>
      </ns0:sp>
      <ns0:sp>
        <ns0:nvSpPr>
          <ns0:cNvPr id="13" name="TextBox 12"/>
          <ns0:cNvSpPr txBox="1"/>
          <ns0:nvPr/>
        </ns0:nvSpPr>
        <ns0:spPr>
          <ns1:xfrm>
            <ns1:off x="7927848" y="1645920"/>
            <ns1:ext cx="2834640" cy="9601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>
              <ns1:defRPr sz="1250" b="0">
                <ns1:solidFill>
                  <ns1:srgbClr val="FFFFFF"/>
                </ns1:solidFill>
                <ns1:latin typeface="Consolas"/>
              </ns1:defRPr>
            </ns1:pPr>
            <ns1:r>
              <ns1:t>Chain / Route / Parallel</ns1:t>
            </ns1:r>
            <ns1:br/>
            <ns1:r>
              <ns1:t>Loop / Hierarchy / Orchestrate</ns1:t>
            </ns1:r>
            <ns1:br/>
            <ns1:r>
              <ns1:t>Rationale:</ns1:t>
            </ns1:r>
          </ns1:p>
        </ns0:txBody>
      </ns0:sp>
      <ns0:sp>
        <ns0:nvSpPr>
          <ns0:cNvPr id="14" name="Rectangle 13"/>
          <ns0:cNvSpPr/>
          <ns0:nvPr/>
        </ns0:nvSpPr>
        <ns0:spPr>
          <ns1:xfrm>
            <ns1:off x="594360" y="3200400"/>
            <ns1:ext cx="3246120" cy="1691640"/>
          </ns1:xfrm>
          <ns1:prstGeom prst="rect">
            <ns1:avLst/>
          </ns1:prstGeom>
          <ns1:solidFill>
            <ns1:srgbClr val="14233D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5" name="TextBox 14"/>
          <ns0:cNvSpPr txBox="1"/>
          <ns0:nvPr/>
        </ns0:nvSpPr>
        <ns0:spPr>
          <ns1:xfrm>
            <ns1:off x="758952" y="3310128"/>
            <ns1:ext cx="2916936" cy="320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>
              <ns1:defRPr sz="1300" b="1">
                <ns1:solidFill>
                  <ns1:srgbClr val="2ECC71"/>
                </ns1:solidFill>
                <ns1:latin typeface="Microsoft YaHei"/>
              </ns1:defRPr>
            </ns1:pPr>
            <ns1:r>
              <ns1:t>04 Candidate patterns</ns1:t>
            </ns1:r>
          </ns1:p>
        </ns0:txBody>
      </ns0:sp>
      <ns0:sp>
        <ns0:nvSpPr>
          <ns0:cNvPr id="16" name="TextBox 15"/>
          <ns0:cNvSpPr txBox="1"/>
          <ns0:nvPr/>
        </ns0:nvSpPr>
        <ns0:spPr>
          <ns1:xfrm>
            <ns1:off x="795528" y="3703320"/>
            <ns1:ext cx="2834640" cy="9601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>
              <ns1:defRPr sz="1250" b="0">
                <ns1:solidFill>
                  <ns1:srgbClr val="FFFFFF"/>
                </ns1:solidFill>
                <ns1:latin typeface="Consolas"/>
              </ns1:defRPr>
            </ns1:pPr>
            <ns1:r>
              <ns1:t>Pattern 1:</ns1:t>
            </ns1:r>
            <ns1:br/>
            <ns1:r>
              <ns1:t>Pattern 2:</ns1:t>
            </ns1:r>
            <ns1:br/>
            <ns1:r>
              <ns1:t>Pattern 3:</ns1:t>
            </ns1:r>
            <ns1:br/>
            <ns1:r>
              <ns1:t>Composition rationale:</ns1:t>
            </ns1:r>
          </ns1:p>
        </ns0:txBody>
      </ns0:sp>
      <ns0:sp>
        <ns0:nvSpPr>
          <ns0:cNvPr id="17" name="Rectangle 16"/>
          <ns0:cNvSpPr/>
          <ns0:nvPr/>
        </ns0:nvSpPr>
        <ns0:spPr>
          <ns1:xfrm>
            <ns1:off x="4160520" y="3200400"/>
            <ns1:ext cx="3246120" cy="1691640"/>
          </ns1:xfrm>
          <ns1:prstGeom prst="rect">
            <ns1:avLst/>
          </ns1:prstGeom>
          <ns1:solidFill>
            <ns1:srgbClr val="14233D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8" name="TextBox 17"/>
          <ns0:cNvSpPr txBox="1"/>
          <ns0:nvPr/>
        </ns0:nvSpPr>
        <ns0:spPr>
          <ns1:xfrm>
            <ns1:off x="4325112" y="3310128"/>
            <ns1:ext cx="2916936" cy="320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>
              <ns1:defRPr sz="1300" b="1">
                <ns1:solidFill>
                  <ns1:srgbClr val="FFD700"/>
                </ns1:solidFill>
                <ns1:latin typeface="Microsoft YaHei"/>
              </ns1:defRPr>
            </ns1:pPr>
            <ns1:r>
              <ns1:t>05 Tradeoffs</ns1:t>
            </ns1:r>
          </ns1:p>
        </ns0:txBody>
      </ns0:sp>
      <ns0:sp>
        <ns0:nvSpPr>
          <ns0:cNvPr id="19" name="TextBox 18"/>
          <ns0:cNvSpPr txBox="1"/>
          <ns0:nvPr/>
        </ns0:nvSpPr>
        <ns0:spPr>
          <ns1:xfrm>
            <ns1:off x="4361688" y="3703320"/>
            <ns1:ext cx="2834640" cy="9601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>
              <ns1:defRPr sz="1250" b="0">
                <ns1:solidFill>
                  <ns1:srgbClr val="FFFFFF"/>
                </ns1:solidFill>
                <ns1:latin typeface="Consolas"/>
              </ns1:defRPr>
            </ns1:pPr>
            <ns1:r>
              <ns1:t>Safety VS efficiency:</ns1:t>
            </ns1:r>
            <ns1:br/>
            <ns1:r>
              <ns1:t>Accuracy VS cost:</ns1:t>
            </ns1:r>
            <ns1:br/>
            <ns1:r>
              <ns1:t>Simplicity VS capability:</ns1:t>
            </ns1:r>
          </ns1:p>
        </ns0:txBody>
      </ns0:sp>
      <ns0:sp>
        <ns0:nvSpPr>
          <ns0:cNvPr id="20" name="Rectangle 19"/>
          <ns0:cNvSpPr/>
          <ns0:nvPr/>
        </ns0:nvSpPr>
        <ns0:spPr>
          <ns1:xfrm>
            <ns1:off x="7726679" y="3200400"/>
            <ns1:ext cx="3246120" cy="1691640"/>
          </ns1:xfrm>
          <ns1:prstGeom prst="rect">
            <ns1:avLst/>
          </ns1:prstGeom>
          <ns1:solidFill>
            <ns1:srgbClr val="14233D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1" name="TextBox 20"/>
          <ns0:cNvSpPr txBox="1"/>
          <ns0:nvPr/>
        </ns0:nvSpPr>
        <ns0:spPr>
          <ns1:xfrm>
            <ns1:off x="7891271" y="3310128"/>
            <ns1:ext cx="2916936" cy="320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>
              <ns1:defRPr sz="1300" b="1">
                <ns1:solidFill>
                  <ns1:srgbClr val="E74C3C"/>
                </ns1:solidFill>
                <ns1:latin typeface="Microsoft YaHei"/>
              </ns1:defRPr>
            </ns1:pPr>
            <ns1:r>
              <ns1:t>06 Architecture sketch</ns1:t>
            </ns1:r>
          </ns1:p>
        </ns0:txBody>
      </ns0:sp>
      <ns0:sp>
        <ns0:nvSpPr>
          <ns0:cNvPr id="22" name="TextBox 21"/>
          <ns0:cNvSpPr txBox="1"/>
          <ns0:nvPr/>
        </ns0:nvSpPr>
        <ns0:spPr>
          <ns1:xfrm>
            <ns1:off x="7927848" y="3703320"/>
            <ns1:ext cx="2834640" cy="9601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>
              <ns1:defRPr sz="1250" b="0">
                <ns1:solidFill>
                  <ns1:srgbClr val="FFFFFF"/>
                </ns1:solidFill>
                <ns1:latin typeface="Consolas"/>
              </ns1:defRPr>
            </ns1:pPr>
            <ns1:r>
              <ns1:t>Map the main data flow, quality gates, human intervention, and observability points</ns1:t>
            </ns1:r>
          </ns1:p>
        </ns0:txBody>
      </ns0:sp>
      <ns0:sp>
        <ns0:nvSpPr>
          <ns0:cNvPr id="23" name="Rectangle 22"/>
          <ns0:cNvSpPr/>
          <ns0:nvPr/>
        </ns0:nvSpPr>
        <ns0:spPr>
          <ns1:xfrm>
            <ns1:off x="594360" y="5486400"/>
            <ns1:ext cx="11018520" cy="566928"/>
          </ns1:xfrm>
          <ns1:prstGeom prst="rect">
            <ns1:avLst/>
          </ns1:prstGeom>
          <ns1:solidFill>
            <ns1:srgbClr val="07101E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4" name="TextBox 23"/>
          <ns0:cNvSpPr txBox="1"/>
          <ns0:nvPr/>
        </ns0:nvSpPr>
        <ns0:spPr>
          <ns1:xfrm>
            <ns1:off x="758952" y="5596128"/>
            <ns1:ext cx="10689336" cy="320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>
              <ns1:defRPr sz="1300" b="1">
                <ns1:solidFill>
                  <ns1:srgbClr val="00D4FF"/>
                </ns1:solidFill>
                <ns1:latin typeface="Microsoft YaHei"/>
              </ns1:defRPr>
            </ns1:pPr>
            <ns1:r>
              <ns1:t>One decision</ns1:t>
            </ns1:r>
          </ns1:p>
        </ns0:txBody>
      </ns0:sp>
      <ns0:sp>
        <ns0:nvSpPr>
          <ns0:cNvPr id="25" name="TextBox 24"/>
          <ns0:cNvSpPr txBox="1"/>
          <ns0:nvPr/>
        </ns0:nvSpPr>
        <ns0:spPr>
          <ns1:xfrm>
            <ns1:off x="822960" y="5650992"/>
            <ns1:ext cx="10561320" cy="20116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>
              <ns1:defRPr sz="1300" b="0">
                <ns1:solidFill>
                  <ns1:srgbClr val="FFFFFF"/>
                </ns1:solidFill>
                <ns1:latin typeface="Microsoft YaHei"/>
              </ns1:defRPr>
            </ns1:pPr>
            <ns1:r>
              <ns1:t>A pattern composition should explain why it is designed this way, where it can fail, and how failure will be observed and bounded.</ns1:t>
            </ns1:r>
          </ns1:p>
        </ns0:txBody>
      </ns0:sp>
    </ns0:spTree>
  </ns0:cSld>
  <ns0:clrMapOvr>
    <ns1:masterClrMapping/>
  </ns0:clrMapOvr>
</ns0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ADPS Pattern Selection Card</dc:title>
  <dc:subject/>
  <dc:creator>ADPS</dc:creator>
  <cp:keywords/>
  <dc:description>Editable one-page method for recording scenario boundaries, cognitive needs, execution topology, candidate patterns, tradeoffs, and an architecture sketch.</dc:description>
  <cp:lastModifiedBy>ADPS</cp:lastModifiedBy>
  <cp:revision>1</cp:revision>
  <dcterms:created xsi:type="dcterms:W3CDTF">2026-09-03T00:00:00Z</dcterms:created>
  <dcterms:modified xsi:type="dcterms:W3CDTF">2026-09-03T00:00:00Z</dcterms:modified>
  <cp:category/>
</cp:coreProperties>
</file>